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73" r:id="rId5"/>
    <p:sldId id="297" r:id="rId6"/>
    <p:sldId id="304" r:id="rId7"/>
    <p:sldId id="298" r:id="rId8"/>
    <p:sldId id="313" r:id="rId9"/>
    <p:sldId id="305" r:id="rId10"/>
    <p:sldId id="309" r:id="rId11"/>
    <p:sldId id="310" r:id="rId12"/>
    <p:sldId id="311" r:id="rId13"/>
    <p:sldId id="306" r:id="rId14"/>
    <p:sldId id="312" r:id="rId15"/>
    <p:sldId id="307" r:id="rId16"/>
    <p:sldId id="316" r:id="rId17"/>
    <p:sldId id="317" r:id="rId18"/>
    <p:sldId id="318" r:id="rId19"/>
    <p:sldId id="295" r:id="rId20"/>
    <p:sldId id="319" r:id="rId21"/>
    <p:sldId id="308" r:id="rId22"/>
    <p:sldId id="315" r:id="rId23"/>
    <p:sldId id="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p:scale>
        <a:sx n="100" d="100"/>
        <a:sy n="100" d="100"/>
      </p:scale>
      <p:origin x="0" y="-321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jfif"/></Relationships>
</file>

<file path=ppt/diagrams/_rels/data2.xml.rels><?xml version="1.0" encoding="UTF-8" standalone="yes"?>
<Relationships xmlns="http://schemas.openxmlformats.org/package/2006/relationships"><Relationship Id="rId1" Type="http://schemas.openxmlformats.org/officeDocument/2006/relationships/image" Target="../media/image3.jfif"/></Relationships>
</file>

<file path=ppt/diagrams/_rels/drawing1.xml.rels><?xml version="1.0" encoding="UTF-8" standalone="yes"?>
<Relationships xmlns="http://schemas.openxmlformats.org/package/2006/relationships"><Relationship Id="rId1" Type="http://schemas.openxmlformats.org/officeDocument/2006/relationships/image" Target="../media/image3.jfif"/></Relationships>
</file>

<file path=ppt/diagrams/_rels/drawing2.xml.rels><?xml version="1.0" encoding="UTF-8" standalone="yes"?>
<Relationships xmlns="http://schemas.openxmlformats.org/package/2006/relationships"><Relationship Id="rId1" Type="http://schemas.openxmlformats.org/officeDocument/2006/relationships/image" Target="../media/image3.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7D241-55DE-4638-89EB-EFC65E2446B3}"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IN"/>
        </a:p>
      </dgm:t>
    </dgm:pt>
    <dgm:pt modelId="{E58A4213-1A15-46AC-9B00-302F7FC3A44D}">
      <dgm:prSet/>
      <dgm:spPr/>
      <dgm:t>
        <a:bodyPr/>
        <a:lstStyle/>
        <a:p>
          <a:endParaRPr lang="en-IN" dirty="0"/>
        </a:p>
      </dgm:t>
    </dgm:pt>
    <dgm:pt modelId="{6392DE14-E97E-4D33-9071-B8B251409B66}" type="parTrans" cxnId="{E39970F5-DF0C-4270-B213-19D01FB1D9B4}">
      <dgm:prSet/>
      <dgm:spPr/>
      <dgm:t>
        <a:bodyPr/>
        <a:lstStyle/>
        <a:p>
          <a:endParaRPr lang="en-IN"/>
        </a:p>
      </dgm:t>
    </dgm:pt>
    <dgm:pt modelId="{C0412A79-3CD7-4B73-8477-CE1DB2440624}" type="sibTrans" cxnId="{E39970F5-DF0C-4270-B213-19D01FB1D9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pt>
    <dgm:pt modelId="{C8D493BB-63A8-45C7-B2A5-9AF7B94F96E5}" type="pres">
      <dgm:prSet presAssocID="{E2F7D241-55DE-4638-89EB-EFC65E2446B3}" presName="Name0" presStyleCnt="0">
        <dgm:presLayoutVars>
          <dgm:chMax val="7"/>
          <dgm:chPref val="7"/>
          <dgm:dir/>
        </dgm:presLayoutVars>
      </dgm:prSet>
      <dgm:spPr/>
    </dgm:pt>
    <dgm:pt modelId="{4AEF31C0-F22D-43FC-8FDB-D0D34EA19648}" type="pres">
      <dgm:prSet presAssocID="{E2F7D241-55DE-4638-89EB-EFC65E2446B3}" presName="Name1" presStyleCnt="0"/>
      <dgm:spPr/>
    </dgm:pt>
    <dgm:pt modelId="{BE43D097-ECF0-41EC-A898-C4D16A91A3D7}" type="pres">
      <dgm:prSet presAssocID="{C0412A79-3CD7-4B73-8477-CE1DB2440624}" presName="picture_1" presStyleCnt="0"/>
      <dgm:spPr/>
    </dgm:pt>
    <dgm:pt modelId="{36FEDAC0-B49D-434C-B5A1-BEDD5BCB3652}" type="pres">
      <dgm:prSet presAssocID="{C0412A79-3CD7-4B73-8477-CE1DB2440624}" presName="pictureRepeatNode" presStyleLbl="alignImgPlace1" presStyleIdx="0" presStyleCnt="1" custScaleX="105095" custScaleY="100009" custLinFactNeighborX="-10484" custLinFactNeighborY="-4753"/>
      <dgm:spPr/>
    </dgm:pt>
    <dgm:pt modelId="{DCF5A200-5F2D-43DE-8F30-D76F682E37D7}" type="pres">
      <dgm:prSet presAssocID="{E58A4213-1A15-46AC-9B00-302F7FC3A44D}" presName="text_1" presStyleLbl="node1" presStyleIdx="0" presStyleCnt="0">
        <dgm:presLayoutVars>
          <dgm:bulletEnabled val="1"/>
        </dgm:presLayoutVars>
      </dgm:prSet>
      <dgm:spPr/>
    </dgm:pt>
  </dgm:ptLst>
  <dgm:cxnLst>
    <dgm:cxn modelId="{4D177709-D0D7-454C-B0ED-2C77FFFE0336}" type="presOf" srcId="{C0412A79-3CD7-4B73-8477-CE1DB2440624}" destId="{36FEDAC0-B49D-434C-B5A1-BEDD5BCB3652}" srcOrd="0" destOrd="0" presId="urn:microsoft.com/office/officeart/2008/layout/CircularPictureCallout"/>
    <dgm:cxn modelId="{BE5A3C3C-1124-4008-B132-C25B4FC97D06}" type="presOf" srcId="{E2F7D241-55DE-4638-89EB-EFC65E2446B3}" destId="{C8D493BB-63A8-45C7-B2A5-9AF7B94F96E5}" srcOrd="0" destOrd="0" presId="urn:microsoft.com/office/officeart/2008/layout/CircularPictureCallout"/>
    <dgm:cxn modelId="{2EB5573D-4FE3-4D00-AD54-0BCE34077487}" type="presOf" srcId="{E58A4213-1A15-46AC-9B00-302F7FC3A44D}" destId="{DCF5A200-5F2D-43DE-8F30-D76F682E37D7}" srcOrd="0" destOrd="0" presId="urn:microsoft.com/office/officeart/2008/layout/CircularPictureCallout"/>
    <dgm:cxn modelId="{E39970F5-DF0C-4270-B213-19D01FB1D9B4}" srcId="{E2F7D241-55DE-4638-89EB-EFC65E2446B3}" destId="{E58A4213-1A15-46AC-9B00-302F7FC3A44D}" srcOrd="0" destOrd="0" parTransId="{6392DE14-E97E-4D33-9071-B8B251409B66}" sibTransId="{C0412A79-3CD7-4B73-8477-CE1DB2440624}"/>
    <dgm:cxn modelId="{4FD6ECD3-4F61-4C9F-9B9D-25AB86855AF6}" type="presParOf" srcId="{C8D493BB-63A8-45C7-B2A5-9AF7B94F96E5}" destId="{4AEF31C0-F22D-43FC-8FDB-D0D34EA19648}" srcOrd="0" destOrd="0" presId="urn:microsoft.com/office/officeart/2008/layout/CircularPictureCallout"/>
    <dgm:cxn modelId="{B1E6D345-D27C-4355-9CEC-6C691AB3C385}" type="presParOf" srcId="{4AEF31C0-F22D-43FC-8FDB-D0D34EA19648}" destId="{BE43D097-ECF0-41EC-A898-C4D16A91A3D7}" srcOrd="0" destOrd="0" presId="urn:microsoft.com/office/officeart/2008/layout/CircularPictureCallout"/>
    <dgm:cxn modelId="{03F028F2-CA4A-4BBE-9F4C-00CE2F1C5738}" type="presParOf" srcId="{BE43D097-ECF0-41EC-A898-C4D16A91A3D7}" destId="{36FEDAC0-B49D-434C-B5A1-BEDD5BCB3652}" srcOrd="0" destOrd="0" presId="urn:microsoft.com/office/officeart/2008/layout/CircularPictureCallout"/>
    <dgm:cxn modelId="{16E2BFF8-B711-4E84-949E-D6889E10ACA5}" type="presParOf" srcId="{4AEF31C0-F22D-43FC-8FDB-D0D34EA19648}" destId="{DCF5A200-5F2D-43DE-8F30-D76F682E37D7}"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F7D241-55DE-4638-89EB-EFC65E2446B3}"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IN"/>
        </a:p>
      </dgm:t>
    </dgm:pt>
    <dgm:pt modelId="{E58A4213-1A15-46AC-9B00-302F7FC3A44D}">
      <dgm:prSet/>
      <dgm:spPr/>
      <dgm:t>
        <a:bodyPr/>
        <a:lstStyle/>
        <a:p>
          <a:endParaRPr lang="en-IN" dirty="0"/>
        </a:p>
      </dgm:t>
    </dgm:pt>
    <dgm:pt modelId="{6392DE14-E97E-4D33-9071-B8B251409B66}" type="parTrans" cxnId="{E39970F5-DF0C-4270-B213-19D01FB1D9B4}">
      <dgm:prSet/>
      <dgm:spPr/>
      <dgm:t>
        <a:bodyPr/>
        <a:lstStyle/>
        <a:p>
          <a:endParaRPr lang="en-IN"/>
        </a:p>
      </dgm:t>
    </dgm:pt>
    <dgm:pt modelId="{C0412A79-3CD7-4B73-8477-CE1DB2440624}" type="sibTrans" cxnId="{E39970F5-DF0C-4270-B213-19D01FB1D9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pt>
    <dgm:pt modelId="{C8D493BB-63A8-45C7-B2A5-9AF7B94F96E5}" type="pres">
      <dgm:prSet presAssocID="{E2F7D241-55DE-4638-89EB-EFC65E2446B3}" presName="Name0" presStyleCnt="0">
        <dgm:presLayoutVars>
          <dgm:chMax val="7"/>
          <dgm:chPref val="7"/>
          <dgm:dir/>
        </dgm:presLayoutVars>
      </dgm:prSet>
      <dgm:spPr/>
    </dgm:pt>
    <dgm:pt modelId="{4AEF31C0-F22D-43FC-8FDB-D0D34EA19648}" type="pres">
      <dgm:prSet presAssocID="{E2F7D241-55DE-4638-89EB-EFC65E2446B3}" presName="Name1" presStyleCnt="0"/>
      <dgm:spPr/>
    </dgm:pt>
    <dgm:pt modelId="{BE43D097-ECF0-41EC-A898-C4D16A91A3D7}" type="pres">
      <dgm:prSet presAssocID="{C0412A79-3CD7-4B73-8477-CE1DB2440624}" presName="picture_1" presStyleCnt="0"/>
      <dgm:spPr/>
    </dgm:pt>
    <dgm:pt modelId="{36FEDAC0-B49D-434C-B5A1-BEDD5BCB3652}" type="pres">
      <dgm:prSet presAssocID="{C0412A79-3CD7-4B73-8477-CE1DB2440624}" presName="pictureRepeatNode" presStyleLbl="alignImgPlace1" presStyleIdx="0" presStyleCnt="1" custScaleX="144450" custScaleY="135065" custLinFactNeighborX="-10484" custLinFactNeighborY="-4753"/>
      <dgm:spPr/>
    </dgm:pt>
    <dgm:pt modelId="{DCF5A200-5F2D-43DE-8F30-D76F682E37D7}" type="pres">
      <dgm:prSet presAssocID="{E58A4213-1A15-46AC-9B00-302F7FC3A44D}" presName="text_1" presStyleLbl="node1" presStyleIdx="0" presStyleCnt="0">
        <dgm:presLayoutVars>
          <dgm:bulletEnabled val="1"/>
        </dgm:presLayoutVars>
      </dgm:prSet>
      <dgm:spPr/>
    </dgm:pt>
  </dgm:ptLst>
  <dgm:cxnLst>
    <dgm:cxn modelId="{4D177709-D0D7-454C-B0ED-2C77FFFE0336}" type="presOf" srcId="{C0412A79-3CD7-4B73-8477-CE1DB2440624}" destId="{36FEDAC0-B49D-434C-B5A1-BEDD5BCB3652}" srcOrd="0" destOrd="0" presId="urn:microsoft.com/office/officeart/2008/layout/CircularPictureCallout"/>
    <dgm:cxn modelId="{BE5A3C3C-1124-4008-B132-C25B4FC97D06}" type="presOf" srcId="{E2F7D241-55DE-4638-89EB-EFC65E2446B3}" destId="{C8D493BB-63A8-45C7-B2A5-9AF7B94F96E5}" srcOrd="0" destOrd="0" presId="urn:microsoft.com/office/officeart/2008/layout/CircularPictureCallout"/>
    <dgm:cxn modelId="{2EB5573D-4FE3-4D00-AD54-0BCE34077487}" type="presOf" srcId="{E58A4213-1A15-46AC-9B00-302F7FC3A44D}" destId="{DCF5A200-5F2D-43DE-8F30-D76F682E37D7}" srcOrd="0" destOrd="0" presId="urn:microsoft.com/office/officeart/2008/layout/CircularPictureCallout"/>
    <dgm:cxn modelId="{E39970F5-DF0C-4270-B213-19D01FB1D9B4}" srcId="{E2F7D241-55DE-4638-89EB-EFC65E2446B3}" destId="{E58A4213-1A15-46AC-9B00-302F7FC3A44D}" srcOrd="0" destOrd="0" parTransId="{6392DE14-E97E-4D33-9071-B8B251409B66}" sibTransId="{C0412A79-3CD7-4B73-8477-CE1DB2440624}"/>
    <dgm:cxn modelId="{4FD6ECD3-4F61-4C9F-9B9D-25AB86855AF6}" type="presParOf" srcId="{C8D493BB-63A8-45C7-B2A5-9AF7B94F96E5}" destId="{4AEF31C0-F22D-43FC-8FDB-D0D34EA19648}" srcOrd="0" destOrd="0" presId="urn:microsoft.com/office/officeart/2008/layout/CircularPictureCallout"/>
    <dgm:cxn modelId="{B1E6D345-D27C-4355-9CEC-6C691AB3C385}" type="presParOf" srcId="{4AEF31C0-F22D-43FC-8FDB-D0D34EA19648}" destId="{BE43D097-ECF0-41EC-A898-C4D16A91A3D7}" srcOrd="0" destOrd="0" presId="urn:microsoft.com/office/officeart/2008/layout/CircularPictureCallout"/>
    <dgm:cxn modelId="{03F028F2-CA4A-4BBE-9F4C-00CE2F1C5738}" type="presParOf" srcId="{BE43D097-ECF0-41EC-A898-C4D16A91A3D7}" destId="{36FEDAC0-B49D-434C-B5A1-BEDD5BCB3652}" srcOrd="0" destOrd="0" presId="urn:microsoft.com/office/officeart/2008/layout/CircularPictureCallout"/>
    <dgm:cxn modelId="{16E2BFF8-B711-4E84-949E-D6889E10ACA5}" type="presParOf" srcId="{4AEF31C0-F22D-43FC-8FDB-D0D34EA19648}" destId="{DCF5A200-5F2D-43DE-8F30-D76F682E37D7}"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EDAC0-B49D-434C-B5A1-BEDD5BCB3652}">
      <dsp:nvSpPr>
        <dsp:cNvPr id="0" name=""/>
        <dsp:cNvSpPr/>
      </dsp:nvSpPr>
      <dsp:spPr>
        <a:xfrm>
          <a:off x="523874" y="269571"/>
          <a:ext cx="1489284" cy="14172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F5A200-5F2D-43DE-8F30-D76F682E37D7}">
      <dsp:nvSpPr>
        <dsp:cNvPr id="0" name=""/>
        <dsp:cNvSpPr/>
      </dsp:nvSpPr>
      <dsp:spPr>
        <a:xfrm>
          <a:off x="963617" y="1089460"/>
          <a:ext cx="906933" cy="4676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endParaRPr lang="en-IN" sz="3600" kern="1200" dirty="0"/>
        </a:p>
      </dsp:txBody>
      <dsp:txXfrm>
        <a:off x="963617" y="1089460"/>
        <a:ext cx="906933" cy="467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EDAC0-B49D-434C-B5A1-BEDD5BCB3652}">
      <dsp:nvSpPr>
        <dsp:cNvPr id="0" name=""/>
        <dsp:cNvSpPr/>
      </dsp:nvSpPr>
      <dsp:spPr>
        <a:xfrm>
          <a:off x="222441" y="115610"/>
          <a:ext cx="1858284" cy="17375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F5A200-5F2D-43DE-8F30-D76F682E37D7}">
      <dsp:nvSpPr>
        <dsp:cNvPr id="0" name=""/>
        <dsp:cNvSpPr/>
      </dsp:nvSpPr>
      <dsp:spPr>
        <a:xfrm>
          <a:off x="874789" y="1085411"/>
          <a:ext cx="823331" cy="42453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endParaRPr lang="en-IN" sz="3200" kern="1200" dirty="0"/>
        </a:p>
      </dsp:txBody>
      <dsp:txXfrm>
        <a:off x="874789" y="1085411"/>
        <a:ext cx="823331" cy="42453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72D97-4FF6-4A88-AF15-8663AAE76EE6}" type="datetimeFigureOut">
              <a:rPr lang="en-IN" smtClean="0"/>
              <a:t>21-06-2021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0C098-7771-4E41-A042-F5FACF191F3A}" type="slidenum">
              <a:rPr lang="en-IN" smtClean="0"/>
              <a:t>‹#›</a:t>
            </a:fld>
            <a:endParaRPr lang="en-IN"/>
          </a:p>
        </p:txBody>
      </p:sp>
    </p:spTree>
    <p:extLst>
      <p:ext uri="{BB962C8B-B14F-4D97-AF65-F5344CB8AC3E}">
        <p14:creationId xmlns:p14="http://schemas.microsoft.com/office/powerpoint/2010/main" val="1477529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IN" dirty="0"/>
              <a:t>Source: https://www.visualcapitalist.com/history-of-pandemics-deadliest/</a:t>
            </a:r>
          </a:p>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4</a:t>
            </a:fld>
            <a:endParaRPr lang="en-IN"/>
          </a:p>
        </p:txBody>
      </p:sp>
    </p:spTree>
    <p:extLst>
      <p:ext uri="{BB962C8B-B14F-4D97-AF65-F5344CB8AC3E}">
        <p14:creationId xmlns:p14="http://schemas.microsoft.com/office/powerpoint/2010/main" val="378110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5</a:t>
            </a:fld>
            <a:endParaRPr lang="en-IN"/>
          </a:p>
        </p:txBody>
      </p:sp>
    </p:spTree>
    <p:extLst>
      <p:ext uri="{BB962C8B-B14F-4D97-AF65-F5344CB8AC3E}">
        <p14:creationId xmlns:p14="http://schemas.microsoft.com/office/powerpoint/2010/main" val="250642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7</a:t>
            </a:fld>
            <a:endParaRPr lang="en-IN"/>
          </a:p>
        </p:txBody>
      </p:sp>
    </p:spTree>
    <p:extLst>
      <p:ext uri="{BB962C8B-B14F-4D97-AF65-F5344CB8AC3E}">
        <p14:creationId xmlns:p14="http://schemas.microsoft.com/office/powerpoint/2010/main" val="161342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8</a:t>
            </a:fld>
            <a:endParaRPr lang="en-IN"/>
          </a:p>
        </p:txBody>
      </p:sp>
    </p:spTree>
    <p:extLst>
      <p:ext uri="{BB962C8B-B14F-4D97-AF65-F5344CB8AC3E}">
        <p14:creationId xmlns:p14="http://schemas.microsoft.com/office/powerpoint/2010/main" val="121348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9</a:t>
            </a:fld>
            <a:endParaRPr lang="en-IN"/>
          </a:p>
        </p:txBody>
      </p:sp>
    </p:spTree>
    <p:extLst>
      <p:ext uri="{BB962C8B-B14F-4D97-AF65-F5344CB8AC3E}">
        <p14:creationId xmlns:p14="http://schemas.microsoft.com/office/powerpoint/2010/main" val="144299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11</a:t>
            </a:fld>
            <a:endParaRPr lang="en-IN"/>
          </a:p>
        </p:txBody>
      </p:sp>
    </p:spTree>
    <p:extLst>
      <p:ext uri="{BB962C8B-B14F-4D97-AF65-F5344CB8AC3E}">
        <p14:creationId xmlns:p14="http://schemas.microsoft.com/office/powerpoint/2010/main" val="421032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19</a:t>
            </a:fld>
            <a:endParaRPr lang="en-IN"/>
          </a:p>
        </p:txBody>
      </p:sp>
    </p:spTree>
    <p:extLst>
      <p:ext uri="{BB962C8B-B14F-4D97-AF65-F5344CB8AC3E}">
        <p14:creationId xmlns:p14="http://schemas.microsoft.com/office/powerpoint/2010/main" val="48460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0C098-7771-4E41-A042-F5FACF191F3A}" type="slidenum">
              <a:rPr lang="en-IN" smtClean="0"/>
              <a:t>20</a:t>
            </a:fld>
            <a:endParaRPr lang="en-IN"/>
          </a:p>
        </p:txBody>
      </p:sp>
    </p:spTree>
    <p:extLst>
      <p:ext uri="{BB962C8B-B14F-4D97-AF65-F5344CB8AC3E}">
        <p14:creationId xmlns:p14="http://schemas.microsoft.com/office/powerpoint/2010/main" val="240480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7880" y="596695"/>
            <a:ext cx="6023837" cy="4682971"/>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53304" y="991793"/>
            <a:ext cx="4118696" cy="3383752"/>
          </a:xfrm>
        </p:spPr>
        <p:txBody>
          <a:bodyPr anchor="ctr">
            <a:normAutofit/>
          </a:bodyPr>
          <a:lstStyle/>
          <a:p>
            <a:pPr algn="ctr"/>
            <a:r>
              <a:rPr lang="en-US" dirty="0">
                <a:solidFill>
                  <a:schemeClr val="tx1"/>
                </a:solidFill>
                <a:latin typeface="Arial" panose="020B0604020202020204" pitchFamily="34" charset="0"/>
                <a:cs typeface="Arial" panose="020B0604020202020204" pitchFamily="34" charset="0"/>
              </a:rPr>
              <a:t>COVID19 </a:t>
            </a:r>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 </a:t>
            </a:r>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a Perspective</a:t>
            </a: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400" dirty="0">
                <a:solidFill>
                  <a:srgbClr val="FFFFFF">
                    <a:alpha val="75000"/>
                  </a:srgbClr>
                </a:solidFill>
              </a:rPr>
              <a:t>Akshita Mishra</a:t>
            </a:r>
          </a:p>
          <a:p>
            <a:r>
              <a:rPr lang="en-US" sz="1200" dirty="0">
                <a:solidFill>
                  <a:srgbClr val="FFFFFF">
                    <a:alpha val="75000"/>
                  </a:srgbClr>
                </a:solidFill>
              </a:rPr>
              <a:t>Mishra.akszita@gmail.com</a:t>
            </a:r>
          </a:p>
        </p:txBody>
      </p:sp>
      <p:pic>
        <p:nvPicPr>
          <p:cNvPr id="5" name="Picture 4">
            <a:extLst>
              <a:ext uri="{FF2B5EF4-FFF2-40B4-BE49-F238E27FC236}">
                <a16:creationId xmlns:a16="http://schemas.microsoft.com/office/drawing/2014/main" id="{F8BE208B-8746-43BE-9321-8A29059BB2E1}"/>
              </a:ext>
            </a:extLst>
          </p:cNvPr>
          <p:cNvPicPr>
            <a:picLocks noChangeAspect="1"/>
          </p:cNvPicPr>
          <p:nvPr/>
        </p:nvPicPr>
        <p:blipFill>
          <a:blip r:embed="rId3"/>
          <a:stretch>
            <a:fillRect/>
          </a:stretch>
        </p:blipFill>
        <p:spPr>
          <a:xfrm>
            <a:off x="6211718" y="329659"/>
            <a:ext cx="5980281" cy="4960741"/>
          </a:xfrm>
          <a:prstGeom prst="rect">
            <a:avLst/>
          </a:prstGeom>
        </p:spPr>
      </p:pic>
      <p:graphicFrame>
        <p:nvGraphicFramePr>
          <p:cNvPr id="7" name="Diagram 6">
            <a:extLst>
              <a:ext uri="{FF2B5EF4-FFF2-40B4-BE49-F238E27FC236}">
                <a16:creationId xmlns:a16="http://schemas.microsoft.com/office/drawing/2014/main" id="{094F43EB-C6C9-4274-858A-61F90D19A97D}"/>
              </a:ext>
            </a:extLst>
          </p:cNvPr>
          <p:cNvGraphicFramePr/>
          <p:nvPr>
            <p:extLst>
              <p:ext uri="{D42A27DB-BD31-4B8C-83A1-F6EECF244321}">
                <p14:modId xmlns:p14="http://schemas.microsoft.com/office/powerpoint/2010/main" val="1098761973"/>
              </p:ext>
            </p:extLst>
          </p:nvPr>
        </p:nvGraphicFramePr>
        <p:xfrm>
          <a:off x="5980283" y="4841564"/>
          <a:ext cx="2834168" cy="20910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9903F-EB0A-4A73-8946-F305C046F75D}"/>
              </a:ext>
            </a:extLst>
          </p:cNvPr>
          <p:cNvSpPr/>
          <p:nvPr/>
        </p:nvSpPr>
        <p:spPr>
          <a:xfrm>
            <a:off x="503853" y="2556596"/>
            <a:ext cx="4943064" cy="569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165644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a:bodyPr>
          <a:lstStyle/>
          <a:p>
            <a:r>
              <a:rPr lang="en-US" sz="2500" dirty="0">
                <a:latin typeface="Arial" panose="020B0604020202020204" pitchFamily="34" charset="0"/>
                <a:cs typeface="Arial" panose="020B0604020202020204" pitchFamily="34" charset="0"/>
              </a:rPr>
              <a:t>Key sources of information</a:t>
            </a:r>
            <a:endParaRPr lang="en-IN" sz="25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F85CF7-9FD9-4404-8EAC-21AAE5F6BBFE}"/>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Various key sites of information on COVID19 pandemic</a:t>
            </a:r>
            <a:endParaRPr lang="en-IN" sz="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C69BED-FCCE-4977-B4C9-E61F14B7131D}"/>
              </a:ext>
            </a:extLst>
          </p:cNvPr>
          <p:cNvPicPr>
            <a:picLocks noChangeAspect="1"/>
          </p:cNvPicPr>
          <p:nvPr/>
        </p:nvPicPr>
        <p:blipFill>
          <a:blip r:embed="rId3"/>
          <a:stretch>
            <a:fillRect/>
          </a:stretch>
        </p:blipFill>
        <p:spPr>
          <a:xfrm>
            <a:off x="408894" y="1465894"/>
            <a:ext cx="3780551" cy="1871451"/>
          </a:xfrm>
          <a:prstGeom prst="rect">
            <a:avLst/>
          </a:prstGeom>
        </p:spPr>
      </p:pic>
      <p:sp>
        <p:nvSpPr>
          <p:cNvPr id="9" name="TextBox 8">
            <a:extLst>
              <a:ext uri="{FF2B5EF4-FFF2-40B4-BE49-F238E27FC236}">
                <a16:creationId xmlns:a16="http://schemas.microsoft.com/office/drawing/2014/main" id="{8579C583-082B-4ADC-8F0C-C76B116BDCC6}"/>
              </a:ext>
            </a:extLst>
          </p:cNvPr>
          <p:cNvSpPr txBox="1"/>
          <p:nvPr/>
        </p:nvSpPr>
        <p:spPr>
          <a:xfrm>
            <a:off x="886409" y="1188896"/>
            <a:ext cx="2836505" cy="276998"/>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World Health Organization Site</a:t>
            </a:r>
          </a:p>
        </p:txBody>
      </p:sp>
      <p:pic>
        <p:nvPicPr>
          <p:cNvPr id="7" name="Picture 6">
            <a:extLst>
              <a:ext uri="{FF2B5EF4-FFF2-40B4-BE49-F238E27FC236}">
                <a16:creationId xmlns:a16="http://schemas.microsoft.com/office/drawing/2014/main" id="{8742F9C9-05CD-4EF9-A3C1-348EB56CCBED}"/>
              </a:ext>
            </a:extLst>
          </p:cNvPr>
          <p:cNvPicPr>
            <a:picLocks noChangeAspect="1"/>
          </p:cNvPicPr>
          <p:nvPr/>
        </p:nvPicPr>
        <p:blipFill>
          <a:blip r:embed="rId4"/>
          <a:stretch>
            <a:fillRect/>
          </a:stretch>
        </p:blipFill>
        <p:spPr>
          <a:xfrm>
            <a:off x="4517080" y="1539537"/>
            <a:ext cx="3974841" cy="1969271"/>
          </a:xfrm>
          <a:prstGeom prst="rect">
            <a:avLst/>
          </a:prstGeom>
        </p:spPr>
      </p:pic>
      <p:sp>
        <p:nvSpPr>
          <p:cNvPr id="13" name="TextBox 12">
            <a:extLst>
              <a:ext uri="{FF2B5EF4-FFF2-40B4-BE49-F238E27FC236}">
                <a16:creationId xmlns:a16="http://schemas.microsoft.com/office/drawing/2014/main" id="{0E4117EB-EC6B-4110-8099-DC008DFA42C2}"/>
              </a:ext>
            </a:extLst>
          </p:cNvPr>
          <p:cNvSpPr txBox="1"/>
          <p:nvPr/>
        </p:nvSpPr>
        <p:spPr>
          <a:xfrm>
            <a:off x="4662727" y="1199018"/>
            <a:ext cx="319107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Center for Disease Control &amp; Prevention</a:t>
            </a:r>
          </a:p>
        </p:txBody>
      </p:sp>
      <p:pic>
        <p:nvPicPr>
          <p:cNvPr id="11" name="Picture 10">
            <a:extLst>
              <a:ext uri="{FF2B5EF4-FFF2-40B4-BE49-F238E27FC236}">
                <a16:creationId xmlns:a16="http://schemas.microsoft.com/office/drawing/2014/main" id="{01B33383-11F1-4621-BF4E-D0D2A0A6E523}"/>
              </a:ext>
            </a:extLst>
          </p:cNvPr>
          <p:cNvPicPr>
            <a:picLocks noChangeAspect="1"/>
          </p:cNvPicPr>
          <p:nvPr/>
        </p:nvPicPr>
        <p:blipFill>
          <a:blip r:embed="rId5"/>
          <a:stretch>
            <a:fillRect/>
          </a:stretch>
        </p:blipFill>
        <p:spPr>
          <a:xfrm>
            <a:off x="8958452" y="1539537"/>
            <a:ext cx="2518201" cy="2046038"/>
          </a:xfrm>
          <a:prstGeom prst="rect">
            <a:avLst/>
          </a:prstGeom>
        </p:spPr>
      </p:pic>
      <p:sp>
        <p:nvSpPr>
          <p:cNvPr id="15" name="TextBox 14">
            <a:extLst>
              <a:ext uri="{FF2B5EF4-FFF2-40B4-BE49-F238E27FC236}">
                <a16:creationId xmlns:a16="http://schemas.microsoft.com/office/drawing/2014/main" id="{DD0C3349-72FA-44E9-BAC9-87B3B07E3FAA}"/>
              </a:ext>
            </a:extLst>
          </p:cNvPr>
          <p:cNvSpPr txBox="1"/>
          <p:nvPr/>
        </p:nvSpPr>
        <p:spPr>
          <a:xfrm>
            <a:off x="8958452" y="1159491"/>
            <a:ext cx="2407298"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The Worldometer Site</a:t>
            </a:r>
          </a:p>
        </p:txBody>
      </p:sp>
      <p:pic>
        <p:nvPicPr>
          <p:cNvPr id="17" name="Picture 16">
            <a:extLst>
              <a:ext uri="{FF2B5EF4-FFF2-40B4-BE49-F238E27FC236}">
                <a16:creationId xmlns:a16="http://schemas.microsoft.com/office/drawing/2014/main" id="{AA599C90-B930-4EF0-B030-6E191B67BBD6}"/>
              </a:ext>
            </a:extLst>
          </p:cNvPr>
          <p:cNvPicPr>
            <a:picLocks noChangeAspect="1"/>
          </p:cNvPicPr>
          <p:nvPr/>
        </p:nvPicPr>
        <p:blipFill>
          <a:blip r:embed="rId6"/>
          <a:stretch>
            <a:fillRect/>
          </a:stretch>
        </p:blipFill>
        <p:spPr>
          <a:xfrm>
            <a:off x="408894" y="4264634"/>
            <a:ext cx="3780551" cy="1958884"/>
          </a:xfrm>
          <a:prstGeom prst="rect">
            <a:avLst/>
          </a:prstGeom>
        </p:spPr>
      </p:pic>
      <p:sp>
        <p:nvSpPr>
          <p:cNvPr id="18" name="TextBox 17">
            <a:extLst>
              <a:ext uri="{FF2B5EF4-FFF2-40B4-BE49-F238E27FC236}">
                <a16:creationId xmlns:a16="http://schemas.microsoft.com/office/drawing/2014/main" id="{82A782E7-7CAC-4703-A196-FA95C667729A}"/>
              </a:ext>
            </a:extLst>
          </p:cNvPr>
          <p:cNvSpPr txBox="1"/>
          <p:nvPr/>
        </p:nvSpPr>
        <p:spPr>
          <a:xfrm>
            <a:off x="52993" y="3852010"/>
            <a:ext cx="450333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John Hopkins University dashboard for COVID19</a:t>
            </a:r>
          </a:p>
        </p:txBody>
      </p:sp>
      <p:pic>
        <p:nvPicPr>
          <p:cNvPr id="20" name="Picture 19">
            <a:extLst>
              <a:ext uri="{FF2B5EF4-FFF2-40B4-BE49-F238E27FC236}">
                <a16:creationId xmlns:a16="http://schemas.microsoft.com/office/drawing/2014/main" id="{44566FD3-21FC-4578-B90F-384455A7C13F}"/>
              </a:ext>
            </a:extLst>
          </p:cNvPr>
          <p:cNvPicPr>
            <a:picLocks noChangeAspect="1"/>
          </p:cNvPicPr>
          <p:nvPr/>
        </p:nvPicPr>
        <p:blipFill>
          <a:blip r:embed="rId7"/>
          <a:stretch>
            <a:fillRect/>
          </a:stretch>
        </p:blipFill>
        <p:spPr>
          <a:xfrm>
            <a:off x="4517080" y="4335897"/>
            <a:ext cx="3826259" cy="1887621"/>
          </a:xfrm>
          <a:prstGeom prst="rect">
            <a:avLst/>
          </a:prstGeom>
        </p:spPr>
      </p:pic>
      <p:sp>
        <p:nvSpPr>
          <p:cNvPr id="21" name="TextBox 20">
            <a:extLst>
              <a:ext uri="{FF2B5EF4-FFF2-40B4-BE49-F238E27FC236}">
                <a16:creationId xmlns:a16="http://schemas.microsoft.com/office/drawing/2014/main" id="{F7E8502C-0CA8-45AF-AEEB-BCB78194DF49}"/>
              </a:ext>
            </a:extLst>
          </p:cNvPr>
          <p:cNvSpPr txBox="1"/>
          <p:nvPr/>
        </p:nvSpPr>
        <p:spPr>
          <a:xfrm>
            <a:off x="4923573" y="3859204"/>
            <a:ext cx="2836505" cy="276998"/>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Wikipedia on COVID19</a:t>
            </a:r>
          </a:p>
        </p:txBody>
      </p:sp>
      <p:pic>
        <p:nvPicPr>
          <p:cNvPr id="23" name="Picture 22">
            <a:extLst>
              <a:ext uri="{FF2B5EF4-FFF2-40B4-BE49-F238E27FC236}">
                <a16:creationId xmlns:a16="http://schemas.microsoft.com/office/drawing/2014/main" id="{81DF1028-BA4F-417C-9F19-CE54BEA39AD5}"/>
              </a:ext>
            </a:extLst>
          </p:cNvPr>
          <p:cNvPicPr>
            <a:picLocks noChangeAspect="1"/>
          </p:cNvPicPr>
          <p:nvPr/>
        </p:nvPicPr>
        <p:blipFill>
          <a:blip r:embed="rId8"/>
          <a:stretch>
            <a:fillRect/>
          </a:stretch>
        </p:blipFill>
        <p:spPr>
          <a:xfrm>
            <a:off x="8491921" y="4264634"/>
            <a:ext cx="3510318" cy="2018324"/>
          </a:xfrm>
          <a:prstGeom prst="rect">
            <a:avLst/>
          </a:prstGeom>
        </p:spPr>
      </p:pic>
      <p:sp>
        <p:nvSpPr>
          <p:cNvPr id="24" name="TextBox 23">
            <a:extLst>
              <a:ext uri="{FF2B5EF4-FFF2-40B4-BE49-F238E27FC236}">
                <a16:creationId xmlns:a16="http://schemas.microsoft.com/office/drawing/2014/main" id="{D5B379B8-9FBE-465C-AA3B-BE2D75D8562C}"/>
              </a:ext>
            </a:extLst>
          </p:cNvPr>
          <p:cNvSpPr txBox="1"/>
          <p:nvPr/>
        </p:nvSpPr>
        <p:spPr>
          <a:xfrm>
            <a:off x="8743848" y="3856338"/>
            <a:ext cx="2836505" cy="276998"/>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India specific data</a:t>
            </a:r>
          </a:p>
        </p:txBody>
      </p:sp>
    </p:spTree>
    <p:extLst>
      <p:ext uri="{BB962C8B-B14F-4D97-AF65-F5344CB8AC3E}">
        <p14:creationId xmlns:p14="http://schemas.microsoft.com/office/powerpoint/2010/main" val="329812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9903F-EB0A-4A73-8946-F305C046F75D}"/>
              </a:ext>
            </a:extLst>
          </p:cNvPr>
          <p:cNvSpPr/>
          <p:nvPr/>
        </p:nvSpPr>
        <p:spPr>
          <a:xfrm>
            <a:off x="503853" y="3032459"/>
            <a:ext cx="4943064" cy="569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932110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581192" y="515550"/>
            <a:ext cx="11029616" cy="524825"/>
          </a:xfrm>
        </p:spPr>
        <p:txBody>
          <a:bodyPr/>
          <a:lstStyle/>
          <a:p>
            <a:r>
              <a:rPr lang="en-US" sz="2500" dirty="0">
                <a:latin typeface="Arial" panose="020B0604020202020204" pitchFamily="34" charset="0"/>
                <a:cs typeface="Arial" panose="020B0604020202020204" pitchFamily="34" charset="0"/>
              </a:rPr>
              <a:t>Why vaccination?</a:t>
            </a:r>
            <a:endParaRPr lang="en-IN" sz="25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B67F942-11BE-496C-9E3E-BA0F660461AD}"/>
              </a:ext>
            </a:extLst>
          </p:cNvPr>
          <p:cNvSpPr txBox="1"/>
          <p:nvPr/>
        </p:nvSpPr>
        <p:spPr>
          <a:xfrm>
            <a:off x="581192" y="1143802"/>
            <a:ext cx="11128726" cy="369332"/>
          </a:xfrm>
          <a:prstGeom prst="rect">
            <a:avLst/>
          </a:prstGeom>
          <a:noFill/>
        </p:spPr>
        <p:txBody>
          <a:bodyPr wrap="square">
            <a:spAutoFit/>
          </a:bodyPr>
          <a:lstStyle/>
          <a:p>
            <a:r>
              <a:rPr lang="en-US" dirty="0"/>
              <a:t>“Getting vaccinated is better than getting infected” – WHO (World Health Organization)</a:t>
            </a:r>
          </a:p>
        </p:txBody>
      </p:sp>
      <p:pic>
        <p:nvPicPr>
          <p:cNvPr id="6" name="Picture 5">
            <a:extLst>
              <a:ext uri="{FF2B5EF4-FFF2-40B4-BE49-F238E27FC236}">
                <a16:creationId xmlns:a16="http://schemas.microsoft.com/office/drawing/2014/main" id="{AA93604F-5073-4E10-BE40-F5655C904ABE}"/>
              </a:ext>
            </a:extLst>
          </p:cNvPr>
          <p:cNvPicPr>
            <a:picLocks noChangeAspect="1"/>
          </p:cNvPicPr>
          <p:nvPr/>
        </p:nvPicPr>
        <p:blipFill>
          <a:blip r:embed="rId2"/>
          <a:stretch>
            <a:fillRect/>
          </a:stretch>
        </p:blipFill>
        <p:spPr>
          <a:xfrm>
            <a:off x="2264082" y="1823032"/>
            <a:ext cx="7663835" cy="4264483"/>
          </a:xfrm>
          <a:prstGeom prst="rect">
            <a:avLst/>
          </a:prstGeom>
        </p:spPr>
      </p:pic>
      <p:sp>
        <p:nvSpPr>
          <p:cNvPr id="7" name="TextBox 6">
            <a:extLst>
              <a:ext uri="{FF2B5EF4-FFF2-40B4-BE49-F238E27FC236}">
                <a16:creationId xmlns:a16="http://schemas.microsoft.com/office/drawing/2014/main" id="{997ABB6D-39AF-4311-9ECD-0FA4ED71B407}"/>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WHO</a:t>
            </a:r>
            <a:endParaRPr lang="en-IN"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940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581192" y="720822"/>
            <a:ext cx="11029616" cy="524825"/>
          </a:xfrm>
        </p:spPr>
        <p:txBody>
          <a:bodyPr/>
          <a:lstStyle/>
          <a:p>
            <a:r>
              <a:rPr lang="en-US" sz="2500" dirty="0">
                <a:latin typeface="Arial" panose="020B0604020202020204" pitchFamily="34" charset="0"/>
                <a:cs typeface="Arial" panose="020B0604020202020204" pitchFamily="34" charset="0"/>
              </a:rPr>
              <a:t>What to expect when getting a vaccine ?</a:t>
            </a:r>
            <a:endParaRPr lang="en-IN" sz="25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91002DA-29C4-4A05-A6ED-3DD3C8A8C1C8}"/>
              </a:ext>
            </a:extLst>
          </p:cNvPr>
          <p:cNvPicPr>
            <a:picLocks noChangeAspect="1"/>
          </p:cNvPicPr>
          <p:nvPr/>
        </p:nvPicPr>
        <p:blipFill>
          <a:blip r:embed="rId2"/>
          <a:stretch>
            <a:fillRect/>
          </a:stretch>
        </p:blipFill>
        <p:spPr>
          <a:xfrm>
            <a:off x="1517945" y="2029219"/>
            <a:ext cx="8764223" cy="4105848"/>
          </a:xfrm>
          <a:prstGeom prst="rect">
            <a:avLst/>
          </a:prstGeom>
        </p:spPr>
      </p:pic>
      <p:sp>
        <p:nvSpPr>
          <p:cNvPr id="7" name="TextBox 6">
            <a:extLst>
              <a:ext uri="{FF2B5EF4-FFF2-40B4-BE49-F238E27FC236}">
                <a16:creationId xmlns:a16="http://schemas.microsoft.com/office/drawing/2014/main" id="{4B5F08D3-BC4E-4CF4-BCA3-F00EE8DB59C4}"/>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WHO</a:t>
            </a:r>
            <a:endParaRPr lang="en-IN"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66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550506" y="637516"/>
            <a:ext cx="11060302" cy="440182"/>
          </a:xfrm>
        </p:spPr>
        <p:txBody>
          <a:bodyPr>
            <a:normAutofit fontScale="90000"/>
          </a:bodyPr>
          <a:lstStyle/>
          <a:p>
            <a:r>
              <a:rPr lang="en-US" sz="2500" dirty="0">
                <a:latin typeface="Arial" panose="020B0604020202020204" pitchFamily="34" charset="0"/>
                <a:cs typeface="Arial" panose="020B0604020202020204" pitchFamily="34" charset="0"/>
              </a:rPr>
              <a:t>Safety against infection and transmission after vaccination</a:t>
            </a:r>
            <a:endParaRPr lang="en-IN" sz="2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B5F08D3-BC4E-4CF4-BCA3-F00EE8DB59C4}"/>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WHO</a:t>
            </a:r>
            <a:endParaRPr lang="en-IN" sz="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CC4E91F-816B-49CD-B559-73C3AB2A26C9}"/>
              </a:ext>
            </a:extLst>
          </p:cNvPr>
          <p:cNvPicPr>
            <a:picLocks noChangeAspect="1"/>
          </p:cNvPicPr>
          <p:nvPr/>
        </p:nvPicPr>
        <p:blipFill>
          <a:blip r:embed="rId2"/>
          <a:stretch>
            <a:fillRect/>
          </a:stretch>
        </p:blipFill>
        <p:spPr>
          <a:xfrm>
            <a:off x="1500133" y="1263170"/>
            <a:ext cx="8903499" cy="5041293"/>
          </a:xfrm>
          <a:prstGeom prst="rect">
            <a:avLst/>
          </a:prstGeom>
        </p:spPr>
      </p:pic>
    </p:spTree>
    <p:extLst>
      <p:ext uri="{BB962C8B-B14F-4D97-AF65-F5344CB8AC3E}">
        <p14:creationId xmlns:p14="http://schemas.microsoft.com/office/powerpoint/2010/main" val="57191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581192" y="487545"/>
            <a:ext cx="11029616" cy="538815"/>
          </a:xfrm>
        </p:spPr>
        <p:txBody>
          <a:bodyPr/>
          <a:lstStyle/>
          <a:p>
            <a:r>
              <a:rPr lang="en-US" sz="2500" dirty="0">
                <a:latin typeface="Arial" panose="020B0604020202020204" pitchFamily="34" charset="0"/>
                <a:cs typeface="Arial" panose="020B0604020202020204" pitchFamily="34" charset="0"/>
              </a:rPr>
              <a:t>Vaccination information</a:t>
            </a:r>
            <a:endParaRPr lang="en-IN" sz="2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5EDE28-CE98-430C-907B-7081961E46E9}"/>
              </a:ext>
            </a:extLst>
          </p:cNvPr>
          <p:cNvSpPr txBox="1"/>
          <p:nvPr/>
        </p:nvSpPr>
        <p:spPr>
          <a:xfrm>
            <a:off x="581192" y="1143802"/>
            <a:ext cx="11128726" cy="1477328"/>
          </a:xfrm>
          <a:prstGeom prst="rect">
            <a:avLst/>
          </a:prstGeom>
          <a:noFill/>
        </p:spPr>
        <p:txBody>
          <a:bodyPr wrap="square">
            <a:spAutoFit/>
          </a:bodyPr>
          <a:lstStyle/>
          <a:p>
            <a:pPr marL="285750" indent="-285750">
              <a:buFont typeface="Arial" panose="020B0604020202020204" pitchFamily="34" charset="0"/>
              <a:buChar char="•"/>
            </a:pPr>
            <a:r>
              <a:rPr lang="en-US" dirty="0"/>
              <a:t>Vaccination efforts have been started and in progress with tremendous efforts from scientists, researchers across the globe.</a:t>
            </a:r>
          </a:p>
          <a:p>
            <a:pPr marL="285750" indent="-285750">
              <a:buFont typeface="Arial" panose="020B0604020202020204" pitchFamily="34" charset="0"/>
              <a:buChar char="•"/>
            </a:pPr>
            <a:r>
              <a:rPr lang="en-US" dirty="0"/>
              <a:t>Please refer Guidance document on Status of Vaccines within WHO EUL/PQ evaluation process for latest details of vaccines available globally. This gets updated on a regular basis. Please refer to WHO website for the latest on this always.</a:t>
            </a:r>
          </a:p>
        </p:txBody>
      </p:sp>
      <p:pic>
        <p:nvPicPr>
          <p:cNvPr id="9" name="Picture 8">
            <a:extLst>
              <a:ext uri="{FF2B5EF4-FFF2-40B4-BE49-F238E27FC236}">
                <a16:creationId xmlns:a16="http://schemas.microsoft.com/office/drawing/2014/main" id="{65AA3488-464C-423A-853C-76DAE938994C}"/>
              </a:ext>
            </a:extLst>
          </p:cNvPr>
          <p:cNvPicPr>
            <a:picLocks noChangeAspect="1"/>
          </p:cNvPicPr>
          <p:nvPr/>
        </p:nvPicPr>
        <p:blipFill>
          <a:blip r:embed="rId2"/>
          <a:stretch>
            <a:fillRect/>
          </a:stretch>
        </p:blipFill>
        <p:spPr>
          <a:xfrm>
            <a:off x="2184710" y="2621130"/>
            <a:ext cx="7425821" cy="3727736"/>
          </a:xfrm>
          <a:prstGeom prst="rect">
            <a:avLst/>
          </a:prstGeom>
        </p:spPr>
      </p:pic>
      <p:sp>
        <p:nvSpPr>
          <p:cNvPr id="10" name="TextBox 9">
            <a:extLst>
              <a:ext uri="{FF2B5EF4-FFF2-40B4-BE49-F238E27FC236}">
                <a16:creationId xmlns:a16="http://schemas.microsoft.com/office/drawing/2014/main" id="{E88D2284-F02A-4443-A8C7-5D27393907FC}"/>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https://extranet.who.int/pqweb/sites/default/files/documents/Status_COVID_VAX_04May2021.pdf</a:t>
            </a:r>
            <a:endParaRPr lang="en-IN"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73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581192" y="487545"/>
            <a:ext cx="11029616" cy="538815"/>
          </a:xfrm>
        </p:spPr>
        <p:txBody>
          <a:bodyPr/>
          <a:lstStyle/>
          <a:p>
            <a:r>
              <a:rPr lang="en-US" sz="2500" dirty="0">
                <a:latin typeface="Arial" panose="020B0604020202020204" pitchFamily="34" charset="0"/>
                <a:cs typeface="Arial" panose="020B0604020202020204" pitchFamily="34" charset="0"/>
              </a:rPr>
              <a:t>Vaccine doses administered</a:t>
            </a:r>
            <a:endParaRPr lang="en-IN" sz="25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88D2284-F02A-4443-A8C7-5D27393907FC}"/>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Our World in Data</a:t>
            </a:r>
            <a:endParaRPr lang="en-IN" sz="9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FF1B831-CF6E-4F6D-A6B2-2E5E55F32B59}"/>
              </a:ext>
            </a:extLst>
          </p:cNvPr>
          <p:cNvPicPr>
            <a:picLocks noChangeAspect="1"/>
          </p:cNvPicPr>
          <p:nvPr/>
        </p:nvPicPr>
        <p:blipFill>
          <a:blip r:embed="rId2"/>
          <a:stretch>
            <a:fillRect/>
          </a:stretch>
        </p:blipFill>
        <p:spPr>
          <a:xfrm>
            <a:off x="678265" y="1288035"/>
            <a:ext cx="6466074" cy="4590251"/>
          </a:xfrm>
          <a:prstGeom prst="rect">
            <a:avLst/>
          </a:prstGeom>
        </p:spPr>
      </p:pic>
      <p:pic>
        <p:nvPicPr>
          <p:cNvPr id="6" name="Picture 5">
            <a:extLst>
              <a:ext uri="{FF2B5EF4-FFF2-40B4-BE49-F238E27FC236}">
                <a16:creationId xmlns:a16="http://schemas.microsoft.com/office/drawing/2014/main" id="{0F3678B3-2710-4D28-9F9A-04F6813D0643}"/>
              </a:ext>
            </a:extLst>
          </p:cNvPr>
          <p:cNvPicPr>
            <a:picLocks noChangeAspect="1"/>
          </p:cNvPicPr>
          <p:nvPr/>
        </p:nvPicPr>
        <p:blipFill>
          <a:blip r:embed="rId3"/>
          <a:stretch>
            <a:fillRect/>
          </a:stretch>
        </p:blipFill>
        <p:spPr>
          <a:xfrm>
            <a:off x="7414826" y="1980371"/>
            <a:ext cx="4477551" cy="3205578"/>
          </a:xfrm>
          <a:prstGeom prst="rect">
            <a:avLst/>
          </a:prstGeom>
        </p:spPr>
      </p:pic>
      <p:sp>
        <p:nvSpPr>
          <p:cNvPr id="11" name="TextBox 10">
            <a:extLst>
              <a:ext uri="{FF2B5EF4-FFF2-40B4-BE49-F238E27FC236}">
                <a16:creationId xmlns:a16="http://schemas.microsoft.com/office/drawing/2014/main" id="{97B3E2B6-4DD8-4D20-A03C-B286200F9128}"/>
              </a:ext>
            </a:extLst>
          </p:cNvPr>
          <p:cNvSpPr txBox="1"/>
          <p:nvPr/>
        </p:nvSpPr>
        <p:spPr>
          <a:xfrm>
            <a:off x="7856376" y="5304335"/>
            <a:ext cx="3392760" cy="892552"/>
          </a:xfrm>
          <a:prstGeom prst="rect">
            <a:avLst/>
          </a:prstGeom>
          <a:noFill/>
        </p:spPr>
        <p:txBody>
          <a:bodyPr wrap="square" rtlCol="0">
            <a:spAutoFit/>
          </a:bodyPr>
          <a:lstStyle/>
          <a:p>
            <a:r>
              <a:rPr lang="en-US" sz="1300" dirty="0">
                <a:latin typeface="Arial" panose="020B0604020202020204" pitchFamily="34" charset="0"/>
                <a:cs typeface="Arial" panose="020B0604020202020204" pitchFamily="34" charset="0"/>
              </a:rPr>
              <a:t>Almost &gt; 2.5 billion doses of vaccine have been administered across the world. The chart shows for some of the countries such as India, China, United States, Brazil</a:t>
            </a:r>
          </a:p>
        </p:txBody>
      </p:sp>
    </p:spTree>
    <p:extLst>
      <p:ext uri="{BB962C8B-B14F-4D97-AF65-F5344CB8AC3E}">
        <p14:creationId xmlns:p14="http://schemas.microsoft.com/office/powerpoint/2010/main" val="420042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9903F-EB0A-4A73-8946-F305C046F75D}"/>
              </a:ext>
            </a:extLst>
          </p:cNvPr>
          <p:cNvSpPr/>
          <p:nvPr/>
        </p:nvSpPr>
        <p:spPr>
          <a:xfrm>
            <a:off x="503853" y="3508328"/>
            <a:ext cx="4943064" cy="569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16352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368063"/>
            <a:ext cx="10657938" cy="772359"/>
          </a:xfrm>
        </p:spPr>
        <p:txBody>
          <a:bodyPr>
            <a:normAutofit/>
          </a:bodyPr>
          <a:lstStyle/>
          <a:p>
            <a:r>
              <a:rPr lang="en-US" dirty="0">
                <a:latin typeface="Arial" panose="020B0604020202020204" pitchFamily="34" charset="0"/>
                <a:cs typeface="Arial" panose="020B0604020202020204" pitchFamily="34" charset="0"/>
              </a:rPr>
              <a:t>Things to do</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2133A3D-E397-4A99-AE26-EBB2090DCE75}"/>
              </a:ext>
            </a:extLst>
          </p:cNvPr>
          <p:cNvPicPr>
            <a:picLocks noChangeAspect="1"/>
          </p:cNvPicPr>
          <p:nvPr/>
        </p:nvPicPr>
        <p:blipFill>
          <a:blip r:embed="rId3"/>
          <a:stretch>
            <a:fillRect/>
          </a:stretch>
        </p:blipFill>
        <p:spPr>
          <a:xfrm>
            <a:off x="1786438" y="1176899"/>
            <a:ext cx="4067743" cy="1799344"/>
          </a:xfrm>
          <a:prstGeom prst="rect">
            <a:avLst/>
          </a:prstGeom>
        </p:spPr>
      </p:pic>
      <p:pic>
        <p:nvPicPr>
          <p:cNvPr id="8" name="Picture 7">
            <a:extLst>
              <a:ext uri="{FF2B5EF4-FFF2-40B4-BE49-F238E27FC236}">
                <a16:creationId xmlns:a16="http://schemas.microsoft.com/office/drawing/2014/main" id="{161BF408-B82B-4FB6-84F9-92027AB13E65}"/>
              </a:ext>
            </a:extLst>
          </p:cNvPr>
          <p:cNvPicPr>
            <a:picLocks noChangeAspect="1"/>
          </p:cNvPicPr>
          <p:nvPr/>
        </p:nvPicPr>
        <p:blipFill>
          <a:blip r:embed="rId4"/>
          <a:stretch>
            <a:fillRect/>
          </a:stretch>
        </p:blipFill>
        <p:spPr>
          <a:xfrm>
            <a:off x="1786438" y="3139785"/>
            <a:ext cx="4067743" cy="1867161"/>
          </a:xfrm>
          <a:prstGeom prst="rect">
            <a:avLst/>
          </a:prstGeom>
        </p:spPr>
      </p:pic>
      <p:pic>
        <p:nvPicPr>
          <p:cNvPr id="12" name="Picture 11">
            <a:extLst>
              <a:ext uri="{FF2B5EF4-FFF2-40B4-BE49-F238E27FC236}">
                <a16:creationId xmlns:a16="http://schemas.microsoft.com/office/drawing/2014/main" id="{2192BFD6-E8BF-4D1E-A57D-5B5F1486134E}"/>
              </a:ext>
            </a:extLst>
          </p:cNvPr>
          <p:cNvPicPr>
            <a:picLocks noChangeAspect="1"/>
          </p:cNvPicPr>
          <p:nvPr/>
        </p:nvPicPr>
        <p:blipFill>
          <a:blip r:embed="rId5"/>
          <a:stretch>
            <a:fillRect/>
          </a:stretch>
        </p:blipFill>
        <p:spPr>
          <a:xfrm>
            <a:off x="6257998" y="1176899"/>
            <a:ext cx="4555899" cy="1799344"/>
          </a:xfrm>
          <a:prstGeom prst="rect">
            <a:avLst/>
          </a:prstGeom>
        </p:spPr>
      </p:pic>
      <p:pic>
        <p:nvPicPr>
          <p:cNvPr id="22" name="Picture 21">
            <a:extLst>
              <a:ext uri="{FF2B5EF4-FFF2-40B4-BE49-F238E27FC236}">
                <a16:creationId xmlns:a16="http://schemas.microsoft.com/office/drawing/2014/main" id="{7CA9C74B-66E9-4A58-BF0D-8C2DB44B2B03}"/>
              </a:ext>
            </a:extLst>
          </p:cNvPr>
          <p:cNvPicPr>
            <a:picLocks noChangeAspect="1"/>
          </p:cNvPicPr>
          <p:nvPr/>
        </p:nvPicPr>
        <p:blipFill>
          <a:blip r:embed="rId6"/>
          <a:stretch>
            <a:fillRect/>
          </a:stretch>
        </p:blipFill>
        <p:spPr>
          <a:xfrm>
            <a:off x="6257998" y="3139785"/>
            <a:ext cx="4555899" cy="1867160"/>
          </a:xfrm>
          <a:prstGeom prst="rect">
            <a:avLst/>
          </a:prstGeom>
        </p:spPr>
      </p:pic>
      <p:sp>
        <p:nvSpPr>
          <p:cNvPr id="25" name="Rectangle 24">
            <a:extLst>
              <a:ext uri="{FF2B5EF4-FFF2-40B4-BE49-F238E27FC236}">
                <a16:creationId xmlns:a16="http://schemas.microsoft.com/office/drawing/2014/main" id="{06466BF9-4974-447B-945B-6FAD330DF5FA}"/>
              </a:ext>
            </a:extLst>
          </p:cNvPr>
          <p:cNvSpPr/>
          <p:nvPr/>
        </p:nvSpPr>
        <p:spPr>
          <a:xfrm>
            <a:off x="1017036" y="5166575"/>
            <a:ext cx="10263673" cy="15141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We should all follow “Covid19 Appropriate Guidelines” as instructed and suggested by our national/local authorities. We should be able to defeat Corona Virus by taking Vaccine as soon as possible for us whenever we get time to do so and by following “Covid appropriate behavior” always!! </a:t>
            </a:r>
            <a:endParaRPr lang="en-IN"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617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3474775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234183"/>
            <a:ext cx="10657938" cy="772359"/>
          </a:xfrm>
        </p:spPr>
        <p:txBody>
          <a:bodyPr>
            <a:normAutofit/>
          </a:bodyPr>
          <a:lstStyle/>
          <a:p>
            <a:r>
              <a:rPr lang="en-US" dirty="0">
                <a:solidFill>
                  <a:schemeClr val="tx1">
                    <a:lumMod val="85000"/>
                    <a:lumOff val="15000"/>
                  </a:schemeClr>
                </a:solidFill>
              </a:rPr>
              <a:t>Thank you</a:t>
            </a:r>
            <a:endParaRPr lang="en-IN" dirty="0"/>
          </a:p>
        </p:txBody>
      </p:sp>
      <p:sp>
        <p:nvSpPr>
          <p:cNvPr id="14" name="TextBox 13">
            <a:extLst>
              <a:ext uri="{FF2B5EF4-FFF2-40B4-BE49-F238E27FC236}">
                <a16:creationId xmlns:a16="http://schemas.microsoft.com/office/drawing/2014/main" id="{B2A573E4-56B1-4BE8-85D7-D05460640B65}"/>
              </a:ext>
            </a:extLst>
          </p:cNvPr>
          <p:cNvSpPr txBox="1"/>
          <p:nvPr/>
        </p:nvSpPr>
        <p:spPr>
          <a:xfrm>
            <a:off x="456904" y="5496697"/>
            <a:ext cx="11467617" cy="892552"/>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Disclaimer:</a:t>
            </a:r>
          </a:p>
          <a:p>
            <a:endParaRPr lang="en-US" sz="14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information here are for information or awareness purposes. Please go to respective sites for any authenticity or accuracy or up-to-date information. These are purely my attempt for learning objectives and no way relate to any institute's opinion or any individual’s opinion. </a:t>
            </a:r>
            <a:endParaRPr lang="en-IN" sz="12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DBA43B1B-EE1E-47DB-AAC2-4B19C53D18D8}"/>
              </a:ext>
            </a:extLst>
          </p:cNvPr>
          <p:cNvSpPr txBox="1">
            <a:spLocks/>
          </p:cNvSpPr>
          <p:nvPr/>
        </p:nvSpPr>
        <p:spPr>
          <a:xfrm>
            <a:off x="2687605" y="3909854"/>
            <a:ext cx="3937129" cy="1119345"/>
          </a:xfrm>
          <a:prstGeom prst="rect">
            <a:avLst/>
          </a:prstGeom>
          <a:noFill/>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400" b="1" dirty="0">
                <a:solidFill>
                  <a:schemeClr val="tx1">
                    <a:alpha val="75000"/>
                  </a:schemeClr>
                </a:solidFill>
              </a:rPr>
              <a:t>Akshita Mishra</a:t>
            </a:r>
          </a:p>
          <a:p>
            <a:pPr marL="0" indent="0">
              <a:buNone/>
            </a:pPr>
            <a:r>
              <a:rPr lang="en-US" sz="1400" b="1" dirty="0">
                <a:solidFill>
                  <a:schemeClr val="tx1">
                    <a:alpha val="75000"/>
                  </a:schemeClr>
                </a:solidFill>
              </a:rPr>
              <a:t>GEAR Innovative International School </a:t>
            </a:r>
          </a:p>
          <a:p>
            <a:pPr marL="0" indent="0">
              <a:buNone/>
            </a:pPr>
            <a:r>
              <a:rPr lang="en-US" sz="1200" dirty="0">
                <a:solidFill>
                  <a:schemeClr val="tx1">
                    <a:alpha val="75000"/>
                  </a:schemeClr>
                </a:solidFill>
              </a:rPr>
              <a:t>Email: mishra.akszita@gmail.com</a:t>
            </a:r>
          </a:p>
        </p:txBody>
      </p:sp>
      <p:graphicFrame>
        <p:nvGraphicFramePr>
          <p:cNvPr id="5" name="Diagram 4">
            <a:extLst>
              <a:ext uri="{FF2B5EF4-FFF2-40B4-BE49-F238E27FC236}">
                <a16:creationId xmlns:a16="http://schemas.microsoft.com/office/drawing/2014/main" id="{64BF2514-A43C-44F8-8670-28F06A1CE358}"/>
              </a:ext>
            </a:extLst>
          </p:cNvPr>
          <p:cNvGraphicFramePr/>
          <p:nvPr>
            <p:extLst>
              <p:ext uri="{D42A27DB-BD31-4B8C-83A1-F6EECF244321}">
                <p14:modId xmlns:p14="http://schemas.microsoft.com/office/powerpoint/2010/main" val="2811396348"/>
              </p:ext>
            </p:extLst>
          </p:nvPr>
        </p:nvGraphicFramePr>
        <p:xfrm>
          <a:off x="261256" y="3206088"/>
          <a:ext cx="2572911" cy="2091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763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9903F-EB0A-4A73-8946-F305C046F75D}"/>
              </a:ext>
            </a:extLst>
          </p:cNvPr>
          <p:cNvSpPr/>
          <p:nvPr/>
        </p:nvSpPr>
        <p:spPr>
          <a:xfrm>
            <a:off x="503853" y="1595535"/>
            <a:ext cx="4943064" cy="569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271606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a:bodyPr>
          <a:lstStyle/>
          <a:p>
            <a:r>
              <a:rPr lang="en-US" dirty="0">
                <a:latin typeface="Arial" panose="020B0604020202020204" pitchFamily="34" charset="0"/>
                <a:cs typeface="Arial" panose="020B0604020202020204" pitchFamily="34" charset="0"/>
              </a:rPr>
              <a:t>History of pandemics</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0D3488F-5DD4-4068-9F2E-B2C696BCA176}"/>
              </a:ext>
            </a:extLst>
          </p:cNvPr>
          <p:cNvPicPr>
            <a:picLocks noChangeAspect="1"/>
          </p:cNvPicPr>
          <p:nvPr/>
        </p:nvPicPr>
        <p:blipFill>
          <a:blip r:embed="rId3"/>
          <a:stretch>
            <a:fillRect/>
          </a:stretch>
        </p:blipFill>
        <p:spPr>
          <a:xfrm>
            <a:off x="819047" y="1183367"/>
            <a:ext cx="4966827" cy="5282287"/>
          </a:xfrm>
          <a:prstGeom prst="rect">
            <a:avLst/>
          </a:prstGeom>
        </p:spPr>
      </p:pic>
      <p:pic>
        <p:nvPicPr>
          <p:cNvPr id="12" name="Picture 11">
            <a:extLst>
              <a:ext uri="{FF2B5EF4-FFF2-40B4-BE49-F238E27FC236}">
                <a16:creationId xmlns:a16="http://schemas.microsoft.com/office/drawing/2014/main" id="{E9CD1D3C-68C5-4A23-B3B0-37B3867B9186}"/>
              </a:ext>
            </a:extLst>
          </p:cNvPr>
          <p:cNvPicPr>
            <a:picLocks noChangeAspect="1"/>
          </p:cNvPicPr>
          <p:nvPr/>
        </p:nvPicPr>
        <p:blipFill>
          <a:blip r:embed="rId4"/>
          <a:stretch>
            <a:fillRect/>
          </a:stretch>
        </p:blipFill>
        <p:spPr>
          <a:xfrm>
            <a:off x="6728236" y="1186108"/>
            <a:ext cx="4966827" cy="5297489"/>
          </a:xfrm>
          <a:prstGeom prst="rect">
            <a:avLst/>
          </a:prstGeom>
        </p:spPr>
      </p:pic>
      <p:sp>
        <p:nvSpPr>
          <p:cNvPr id="13" name="TextBox 12">
            <a:extLst>
              <a:ext uri="{FF2B5EF4-FFF2-40B4-BE49-F238E27FC236}">
                <a16:creationId xmlns:a16="http://schemas.microsoft.com/office/drawing/2014/main" id="{72BD9755-22DB-4CEA-AA81-CB5A7FDCE24D}"/>
              </a:ext>
            </a:extLst>
          </p:cNvPr>
          <p:cNvSpPr txBox="1"/>
          <p:nvPr/>
        </p:nvSpPr>
        <p:spPr>
          <a:xfrm>
            <a:off x="4870579" y="2624957"/>
            <a:ext cx="1647864" cy="1015663"/>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COVID19 impact still seems relatively smaller compared to other pandemics in the past </a:t>
            </a:r>
            <a:endParaRPr lang="en-IN"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090B525-C1FC-45A9-BF97-461A445D7756}"/>
              </a:ext>
            </a:extLst>
          </p:cNvPr>
          <p:cNvSpPr txBox="1"/>
          <p:nvPr/>
        </p:nvSpPr>
        <p:spPr>
          <a:xfrm>
            <a:off x="7899859" y="788287"/>
            <a:ext cx="2335824"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This chart displays the death toll </a:t>
            </a:r>
            <a:r>
              <a:rPr lang="en-US" sz="1200" dirty="0" err="1">
                <a:latin typeface="Arial" panose="020B0604020202020204" pitchFamily="34" charset="0"/>
                <a:cs typeface="Arial" panose="020B0604020202020204" pitchFamily="34" charset="0"/>
              </a:rPr>
              <a:t>w.r.t.</a:t>
            </a:r>
            <a:r>
              <a:rPr lang="en-US" sz="1200" dirty="0">
                <a:latin typeface="Arial" panose="020B0604020202020204" pitchFamily="34" charset="0"/>
                <a:cs typeface="Arial" panose="020B0604020202020204" pitchFamily="34" charset="0"/>
              </a:rPr>
              <a:t> past historical pandemic events</a:t>
            </a:r>
            <a:endParaRPr lang="en-IN"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F85CF7-9FD9-4404-8EAC-21AAE5F6BBFE}"/>
              </a:ext>
            </a:extLst>
          </p:cNvPr>
          <p:cNvSpPr txBox="1"/>
          <p:nvPr/>
        </p:nvSpPr>
        <p:spPr>
          <a:xfrm>
            <a:off x="665824" y="6573915"/>
            <a:ext cx="6294269"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Visual Capitalist</a:t>
            </a:r>
            <a:endParaRPr lang="en-IN"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206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a:bodyPr>
          <a:lstStyle/>
          <a:p>
            <a:r>
              <a:rPr lang="en-US" dirty="0">
                <a:latin typeface="Arial" panose="020B0604020202020204" pitchFamily="34" charset="0"/>
                <a:cs typeface="Arial" panose="020B0604020202020204" pitchFamily="34" charset="0"/>
              </a:rPr>
              <a:t>Definition and variants</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2A573E4-56B1-4BE8-85D7-D05460640B65}"/>
              </a:ext>
            </a:extLst>
          </p:cNvPr>
          <p:cNvSpPr txBox="1"/>
          <p:nvPr/>
        </p:nvSpPr>
        <p:spPr>
          <a:xfrm>
            <a:off x="579151" y="1318215"/>
            <a:ext cx="6097553" cy="123110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Definition of COVID-19:</a:t>
            </a:r>
          </a:p>
          <a:p>
            <a:endParaRPr lang="en-US" sz="16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COVID-19 stands for Corona Virus Disease. It is an infectious disease caused by severe acute respiratory syndrome coronavirus 2 (SARS-CoV-2). The disease was first identified in Wuhan, China in 2019.</a:t>
            </a:r>
            <a:endParaRPr lang="en-IN"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B5DDF-2490-46B8-9AB4-083526C10235}"/>
              </a:ext>
            </a:extLst>
          </p:cNvPr>
          <p:cNvSpPr txBox="1"/>
          <p:nvPr/>
        </p:nvSpPr>
        <p:spPr>
          <a:xfrm>
            <a:off x="579150" y="2766792"/>
            <a:ext cx="8872759"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SARS-CoV-2 Variants (as of now):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Different variants and classifications around that can be explored in CDC site. Variants of interest are as follows (please refer to CDC site for latest on this):</a:t>
            </a:r>
          </a:p>
        </p:txBody>
      </p:sp>
      <p:sp>
        <p:nvSpPr>
          <p:cNvPr id="10" name="TextBox 9">
            <a:extLst>
              <a:ext uri="{FF2B5EF4-FFF2-40B4-BE49-F238E27FC236}">
                <a16:creationId xmlns:a16="http://schemas.microsoft.com/office/drawing/2014/main" id="{8206E10E-3259-4BCE-BCFC-259FE4AD51BA}"/>
              </a:ext>
            </a:extLst>
          </p:cNvPr>
          <p:cNvSpPr txBox="1"/>
          <p:nvPr/>
        </p:nvSpPr>
        <p:spPr>
          <a:xfrm>
            <a:off x="665824" y="6573915"/>
            <a:ext cx="6294269"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CDC</a:t>
            </a:r>
            <a:endParaRPr lang="en-IN" sz="9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ADA963A-9B00-499B-A7C5-77590B99C467}"/>
              </a:ext>
            </a:extLst>
          </p:cNvPr>
          <p:cNvSpPr txBox="1"/>
          <p:nvPr/>
        </p:nvSpPr>
        <p:spPr>
          <a:xfrm>
            <a:off x="579150" y="3878682"/>
            <a:ext cx="6097554" cy="1815882"/>
          </a:xfrm>
          <a:prstGeom prst="rect">
            <a:avLst/>
          </a:prstGeom>
          <a:noFill/>
        </p:spPr>
        <p:txBody>
          <a:bodyPr wrap="square">
            <a:spAutoFit/>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B.1.526 - First detected in US in Nov2020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B.1.526.1 - US in Oct2020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B.1.525 - UK/Nigeria in Dec2020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P.2 - Brazil in Apr2020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B.1.617 - India in Feb2021</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B.1.617.1 - India in Dec2020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B.1.617.2 - India in Dec2020</a:t>
            </a: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B.1.617.3 - India in Oct2020</a:t>
            </a:r>
          </a:p>
        </p:txBody>
      </p:sp>
      <p:pic>
        <p:nvPicPr>
          <p:cNvPr id="6" name="Picture 5">
            <a:extLst>
              <a:ext uri="{FF2B5EF4-FFF2-40B4-BE49-F238E27FC236}">
                <a16:creationId xmlns:a16="http://schemas.microsoft.com/office/drawing/2014/main" id="{AC84C542-BFF6-4D68-B8FB-30DD29A471BE}"/>
              </a:ext>
            </a:extLst>
          </p:cNvPr>
          <p:cNvPicPr>
            <a:picLocks noChangeAspect="1"/>
          </p:cNvPicPr>
          <p:nvPr/>
        </p:nvPicPr>
        <p:blipFill>
          <a:blip r:embed="rId3"/>
          <a:stretch>
            <a:fillRect/>
          </a:stretch>
        </p:blipFill>
        <p:spPr>
          <a:xfrm>
            <a:off x="4443422" y="3752165"/>
            <a:ext cx="3804840" cy="2060018"/>
          </a:xfrm>
          <a:prstGeom prst="rect">
            <a:avLst/>
          </a:prstGeom>
        </p:spPr>
      </p:pic>
      <p:pic>
        <p:nvPicPr>
          <p:cNvPr id="11" name="Picture 10">
            <a:extLst>
              <a:ext uri="{FF2B5EF4-FFF2-40B4-BE49-F238E27FC236}">
                <a16:creationId xmlns:a16="http://schemas.microsoft.com/office/drawing/2014/main" id="{FFFC61AD-0902-43AA-8B85-2F2762B133CB}"/>
              </a:ext>
            </a:extLst>
          </p:cNvPr>
          <p:cNvPicPr>
            <a:picLocks noChangeAspect="1"/>
          </p:cNvPicPr>
          <p:nvPr/>
        </p:nvPicPr>
        <p:blipFill>
          <a:blip r:embed="rId4"/>
          <a:stretch>
            <a:fillRect/>
          </a:stretch>
        </p:blipFill>
        <p:spPr>
          <a:xfrm>
            <a:off x="8500188" y="3878682"/>
            <a:ext cx="3324375" cy="1626053"/>
          </a:xfrm>
          <a:prstGeom prst="rect">
            <a:avLst/>
          </a:prstGeom>
        </p:spPr>
      </p:pic>
      <p:sp>
        <p:nvSpPr>
          <p:cNvPr id="17" name="TextBox 16">
            <a:extLst>
              <a:ext uri="{FF2B5EF4-FFF2-40B4-BE49-F238E27FC236}">
                <a16:creationId xmlns:a16="http://schemas.microsoft.com/office/drawing/2014/main" id="{39397687-23B9-4A5F-8845-7D017792A3D6}"/>
              </a:ext>
            </a:extLst>
          </p:cNvPr>
          <p:cNvSpPr txBox="1"/>
          <p:nvPr/>
        </p:nvSpPr>
        <p:spPr>
          <a:xfrm>
            <a:off x="9563878" y="5614261"/>
            <a:ext cx="172483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WHO, 31/May/2021</a:t>
            </a:r>
            <a:endParaRPr lang="en-IN"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9705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9903F-EB0A-4A73-8946-F305C046F75D}"/>
              </a:ext>
            </a:extLst>
          </p:cNvPr>
          <p:cNvSpPr/>
          <p:nvPr/>
        </p:nvSpPr>
        <p:spPr>
          <a:xfrm>
            <a:off x="503853" y="2099397"/>
            <a:ext cx="4943064" cy="569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A5A29B0-49E1-4F02-AA86-974457BBBE04}"/>
              </a:ext>
            </a:extLst>
          </p:cNvPr>
          <p:cNvSpPr>
            <a:spLocks noGrp="1"/>
          </p:cNvSpPr>
          <p:nvPr>
            <p:ph type="title"/>
          </p:nvPr>
        </p:nvSpPr>
        <p:spPr>
          <a:xfrm>
            <a:off x="581192" y="702156"/>
            <a:ext cx="11029616" cy="682761"/>
          </a:xfrm>
        </p:spPr>
        <p:txBody>
          <a:bodyPr/>
          <a:lstStyle/>
          <a:p>
            <a:r>
              <a:rPr lang="en-US" dirty="0">
                <a:latin typeface="Arial" panose="020B0604020202020204" pitchFamily="34" charset="0"/>
                <a:cs typeface="Arial" panose="020B0604020202020204" pitchFamily="34" charset="0"/>
              </a:rPr>
              <a:t>Content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DCB5EB-55AA-4CDF-90CC-38E9D828FB61}"/>
              </a:ext>
            </a:extLst>
          </p:cNvPr>
          <p:cNvSpPr>
            <a:spLocks noGrp="1"/>
          </p:cNvSpPr>
          <p:nvPr>
            <p:ph idx="1"/>
          </p:nvPr>
        </p:nvSpPr>
        <p:spPr>
          <a:xfrm>
            <a:off x="581192" y="1692793"/>
            <a:ext cx="4830213" cy="4122081"/>
          </a:xfrm>
        </p:spPr>
        <p:txBody>
          <a:bodyPr anchor="t">
            <a:normAutofit/>
          </a:bodyPr>
          <a:lstStyle/>
          <a:p>
            <a:r>
              <a:rPr lang="en-US" sz="2000" dirty="0">
                <a:latin typeface="Arial" panose="020B0604020202020204" pitchFamily="34" charset="0"/>
                <a:cs typeface="Arial" panose="020B0604020202020204" pitchFamily="34" charset="0"/>
              </a:rPr>
              <a:t>Context and Background</a:t>
            </a:r>
          </a:p>
          <a:p>
            <a:r>
              <a:rPr lang="en-IN" sz="2000" dirty="0">
                <a:latin typeface="Arial" panose="020B0604020202020204" pitchFamily="34" charset="0"/>
                <a:cs typeface="Arial" panose="020B0604020202020204" pitchFamily="34" charset="0"/>
              </a:rPr>
              <a:t>Current Trends and Statistics</a:t>
            </a:r>
          </a:p>
          <a:p>
            <a:r>
              <a:rPr lang="en-IN" sz="2000" dirty="0">
                <a:latin typeface="Arial" panose="020B0604020202020204" pitchFamily="34" charset="0"/>
                <a:cs typeface="Arial" panose="020B0604020202020204" pitchFamily="34" charset="0"/>
              </a:rPr>
              <a:t>Sources of information</a:t>
            </a:r>
          </a:p>
          <a:p>
            <a:r>
              <a:rPr lang="en-IN" sz="2000" dirty="0">
                <a:latin typeface="Arial" panose="020B0604020202020204" pitchFamily="34" charset="0"/>
                <a:cs typeface="Arial" panose="020B0604020202020204" pitchFamily="34" charset="0"/>
              </a:rPr>
              <a:t>Vaccine information</a:t>
            </a:r>
          </a:p>
          <a:p>
            <a:r>
              <a:rPr lang="en-IN" sz="2000" dirty="0">
                <a:latin typeface="Arial" panose="020B0604020202020204" pitchFamily="34" charset="0"/>
                <a:cs typeface="Arial" panose="020B0604020202020204" pitchFamily="34" charset="0"/>
              </a:rPr>
              <a:t>Way forward</a:t>
            </a:r>
          </a:p>
          <a:p>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E6F961-AC02-4929-94D0-BC02F243C5F3}"/>
              </a:ext>
            </a:extLst>
          </p:cNvPr>
          <p:cNvPicPr>
            <a:picLocks noChangeAspect="1"/>
          </p:cNvPicPr>
          <p:nvPr/>
        </p:nvPicPr>
        <p:blipFill>
          <a:blip r:embed="rId2"/>
          <a:stretch>
            <a:fillRect/>
          </a:stretch>
        </p:blipFill>
        <p:spPr>
          <a:xfrm>
            <a:off x="5534677" y="1180402"/>
            <a:ext cx="5988371" cy="4497196"/>
          </a:xfrm>
          <a:prstGeom prst="rect">
            <a:avLst/>
          </a:prstGeom>
        </p:spPr>
      </p:pic>
    </p:spTree>
    <p:extLst>
      <p:ext uri="{BB962C8B-B14F-4D97-AF65-F5344CB8AC3E}">
        <p14:creationId xmlns:p14="http://schemas.microsoft.com/office/powerpoint/2010/main" val="271584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a:bodyPr>
          <a:lstStyle/>
          <a:p>
            <a:r>
              <a:rPr lang="en-US" dirty="0">
                <a:latin typeface="Arial" panose="020B0604020202020204" pitchFamily="34" charset="0"/>
                <a:cs typeface="Arial" panose="020B0604020202020204" pitchFamily="34" charset="0"/>
              </a:rPr>
              <a:t>Number of Cases, deaths and Recovered</a:t>
            </a:r>
            <a:endParaRPr lang="en-I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2BD9755-22DB-4CEA-AA81-CB5A7FDCE24D}"/>
              </a:ext>
            </a:extLst>
          </p:cNvPr>
          <p:cNvSpPr txBox="1"/>
          <p:nvPr/>
        </p:nvSpPr>
        <p:spPr>
          <a:xfrm>
            <a:off x="262677" y="4763878"/>
            <a:ext cx="4497650"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 as of 20/Jun/2021</a:t>
            </a:r>
          </a:p>
          <a:p>
            <a:r>
              <a:rPr lang="en-US" sz="1200" dirty="0">
                <a:latin typeface="Arial" panose="020B0604020202020204" pitchFamily="34" charset="0"/>
                <a:cs typeface="Arial" panose="020B0604020202020204" pitchFamily="34" charset="0"/>
              </a:rPr>
              <a:t>Source: https://www.worldometers.info/coronavirus/</a:t>
            </a:r>
            <a:endParaRPr lang="en-IN"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F85CF7-9FD9-4404-8EAC-21AAE5F6BBFE}"/>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P.S: The snapshot of data taken at a certain date/time and they may vary as the time progresses</a:t>
            </a:r>
            <a:endParaRPr lang="en-IN" sz="9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96E2FA7-999F-496E-8F26-8D9404B9F014}"/>
              </a:ext>
            </a:extLst>
          </p:cNvPr>
          <p:cNvPicPr>
            <a:picLocks noChangeAspect="1"/>
          </p:cNvPicPr>
          <p:nvPr/>
        </p:nvPicPr>
        <p:blipFill>
          <a:blip r:embed="rId3"/>
          <a:stretch>
            <a:fillRect/>
          </a:stretch>
        </p:blipFill>
        <p:spPr>
          <a:xfrm>
            <a:off x="262677" y="1447434"/>
            <a:ext cx="2369525" cy="2988287"/>
          </a:xfrm>
          <a:prstGeom prst="rect">
            <a:avLst/>
          </a:prstGeom>
        </p:spPr>
      </p:pic>
      <p:pic>
        <p:nvPicPr>
          <p:cNvPr id="6" name="Picture 5">
            <a:extLst>
              <a:ext uri="{FF2B5EF4-FFF2-40B4-BE49-F238E27FC236}">
                <a16:creationId xmlns:a16="http://schemas.microsoft.com/office/drawing/2014/main" id="{4E95BCD2-7C82-4433-B54D-AC51FDAB02B1}"/>
              </a:ext>
            </a:extLst>
          </p:cNvPr>
          <p:cNvPicPr>
            <a:picLocks noChangeAspect="1"/>
          </p:cNvPicPr>
          <p:nvPr/>
        </p:nvPicPr>
        <p:blipFill>
          <a:blip r:embed="rId4"/>
          <a:stretch>
            <a:fillRect/>
          </a:stretch>
        </p:blipFill>
        <p:spPr>
          <a:xfrm>
            <a:off x="2697954" y="1447434"/>
            <a:ext cx="9433249" cy="3169148"/>
          </a:xfrm>
          <a:prstGeom prst="rect">
            <a:avLst/>
          </a:prstGeom>
        </p:spPr>
      </p:pic>
      <p:sp>
        <p:nvSpPr>
          <p:cNvPr id="14" name="TextBox 13">
            <a:extLst>
              <a:ext uri="{FF2B5EF4-FFF2-40B4-BE49-F238E27FC236}">
                <a16:creationId xmlns:a16="http://schemas.microsoft.com/office/drawing/2014/main" id="{B2A573E4-56B1-4BE8-85D7-D05460640B65}"/>
              </a:ext>
            </a:extLst>
          </p:cNvPr>
          <p:cNvSpPr txBox="1"/>
          <p:nvPr/>
        </p:nvSpPr>
        <p:spPr>
          <a:xfrm>
            <a:off x="4760328" y="4810044"/>
            <a:ext cx="3993148"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These are numbers of Top 10 countries in the world as of 20/Jun/2021 based on worldometers report </a:t>
            </a:r>
            <a:endParaRPr lang="en-IN" sz="1200" b="1"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74F6D590-07CE-435E-83C8-BB7EEF98F9B8}"/>
              </a:ext>
            </a:extLst>
          </p:cNvPr>
          <p:cNvSpPr/>
          <p:nvPr/>
        </p:nvSpPr>
        <p:spPr>
          <a:xfrm>
            <a:off x="2697954" y="1989317"/>
            <a:ext cx="847679" cy="88451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D0B43FCA-B7BE-442A-BE9F-396EF96CECD5}"/>
              </a:ext>
            </a:extLst>
          </p:cNvPr>
          <p:cNvCxnSpPr/>
          <p:nvPr/>
        </p:nvCxnSpPr>
        <p:spPr>
          <a:xfrm flipV="1">
            <a:off x="3181350" y="1300138"/>
            <a:ext cx="1485900" cy="68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0568A5-1EF5-46EA-A524-369D3DBD73B7}"/>
              </a:ext>
            </a:extLst>
          </p:cNvPr>
          <p:cNvSpPr txBox="1"/>
          <p:nvPr/>
        </p:nvSpPr>
        <p:spPr>
          <a:xfrm>
            <a:off x="4551126" y="1037034"/>
            <a:ext cx="214199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Top 3 countries accounting for most of the total cases</a:t>
            </a:r>
            <a:endParaRPr lang="en-IN" sz="12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D4472BE-3091-4106-8ADC-C2AE91DAAE34}"/>
              </a:ext>
            </a:extLst>
          </p:cNvPr>
          <p:cNvSpPr/>
          <p:nvPr/>
        </p:nvSpPr>
        <p:spPr>
          <a:xfrm>
            <a:off x="8845420" y="2047956"/>
            <a:ext cx="648626" cy="25686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A1A47B65-B7F4-404C-B508-D541A980FFB0}"/>
              </a:ext>
            </a:extLst>
          </p:cNvPr>
          <p:cNvCxnSpPr>
            <a:cxnSpLocks/>
            <a:stCxn id="11" idx="2"/>
          </p:cNvCxnSpPr>
          <p:nvPr/>
        </p:nvCxnSpPr>
        <p:spPr>
          <a:xfrm>
            <a:off x="9169733" y="4616582"/>
            <a:ext cx="324313" cy="5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CC848A-5181-451B-95BC-551F24BE1EB9}"/>
              </a:ext>
            </a:extLst>
          </p:cNvPr>
          <p:cNvSpPr txBox="1"/>
          <p:nvPr/>
        </p:nvSpPr>
        <p:spPr>
          <a:xfrm>
            <a:off x="8969895" y="5133121"/>
            <a:ext cx="1755256" cy="120032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India’s total case per 1M population is the least compared to Top 10 countries and also below average of world number</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9720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a:bodyPr>
          <a:lstStyle/>
          <a:p>
            <a:r>
              <a:rPr lang="en-US" dirty="0">
                <a:latin typeface="Arial" panose="020B0604020202020204" pitchFamily="34" charset="0"/>
                <a:cs typeface="Arial" panose="020B0604020202020204" pitchFamily="34" charset="0"/>
              </a:rPr>
              <a:t>Trends of daily cases, deaths</a:t>
            </a:r>
            <a:endParaRPr lang="en-I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2BD9755-22DB-4CEA-AA81-CB5A7FDCE24D}"/>
              </a:ext>
            </a:extLst>
          </p:cNvPr>
          <p:cNvSpPr txBox="1"/>
          <p:nvPr/>
        </p:nvSpPr>
        <p:spPr>
          <a:xfrm>
            <a:off x="665824" y="5632267"/>
            <a:ext cx="4497650"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 as of 20/Jun/2021</a:t>
            </a:r>
          </a:p>
          <a:p>
            <a:r>
              <a:rPr lang="en-US" sz="1200" dirty="0">
                <a:latin typeface="Arial" panose="020B0604020202020204" pitchFamily="34" charset="0"/>
                <a:cs typeface="Arial" panose="020B0604020202020204" pitchFamily="34" charset="0"/>
              </a:rPr>
              <a:t>Source: https://www.worldometers.info/coronavirus/</a:t>
            </a:r>
            <a:endParaRPr lang="en-IN"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F85CF7-9FD9-4404-8EAC-21AAE5F6BBFE}"/>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P.S: The snapshot of data taken at a certain date/time and they may vary as the time progresses</a:t>
            </a:r>
            <a:endParaRPr lang="en-IN" sz="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1C6C414-E41E-452D-AD1C-C445A30358E1}"/>
              </a:ext>
            </a:extLst>
          </p:cNvPr>
          <p:cNvPicPr>
            <a:picLocks noChangeAspect="1"/>
          </p:cNvPicPr>
          <p:nvPr/>
        </p:nvPicPr>
        <p:blipFill>
          <a:blip r:embed="rId3"/>
          <a:stretch>
            <a:fillRect/>
          </a:stretch>
        </p:blipFill>
        <p:spPr>
          <a:xfrm>
            <a:off x="363599" y="1339431"/>
            <a:ext cx="5884921" cy="3127701"/>
          </a:xfrm>
          <a:prstGeom prst="rect">
            <a:avLst/>
          </a:prstGeom>
        </p:spPr>
      </p:pic>
      <p:pic>
        <p:nvPicPr>
          <p:cNvPr id="8" name="Picture 7">
            <a:extLst>
              <a:ext uri="{FF2B5EF4-FFF2-40B4-BE49-F238E27FC236}">
                <a16:creationId xmlns:a16="http://schemas.microsoft.com/office/drawing/2014/main" id="{D46C0D5C-8FF5-4FD4-B5BC-4B8D4DBE12C1}"/>
              </a:ext>
            </a:extLst>
          </p:cNvPr>
          <p:cNvPicPr>
            <a:picLocks noChangeAspect="1"/>
          </p:cNvPicPr>
          <p:nvPr/>
        </p:nvPicPr>
        <p:blipFill>
          <a:blip r:embed="rId4"/>
          <a:stretch>
            <a:fillRect/>
          </a:stretch>
        </p:blipFill>
        <p:spPr>
          <a:xfrm>
            <a:off x="6461691" y="1395563"/>
            <a:ext cx="5556138" cy="3127700"/>
          </a:xfrm>
          <a:prstGeom prst="rect">
            <a:avLst/>
          </a:prstGeom>
        </p:spPr>
      </p:pic>
      <p:sp>
        <p:nvSpPr>
          <p:cNvPr id="14" name="TextBox 13">
            <a:extLst>
              <a:ext uri="{FF2B5EF4-FFF2-40B4-BE49-F238E27FC236}">
                <a16:creationId xmlns:a16="http://schemas.microsoft.com/office/drawing/2014/main" id="{B2A573E4-56B1-4BE8-85D7-D05460640B65}"/>
              </a:ext>
            </a:extLst>
          </p:cNvPr>
          <p:cNvSpPr txBox="1"/>
          <p:nvPr/>
        </p:nvSpPr>
        <p:spPr>
          <a:xfrm>
            <a:off x="924384" y="2360079"/>
            <a:ext cx="2792845"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We can observe few waves based on spikes for number of daily cases as per this chart</a:t>
            </a:r>
            <a:endParaRPr lang="en-IN"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DC0DBC8-0C5B-4D4B-A296-7A48A083C4D4}"/>
              </a:ext>
            </a:extLst>
          </p:cNvPr>
          <p:cNvSpPr txBox="1"/>
          <p:nvPr/>
        </p:nvSpPr>
        <p:spPr>
          <a:xfrm>
            <a:off x="7044612" y="2313082"/>
            <a:ext cx="2557538"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We can observe few waves based on spikes for number of daily cases as per this chart</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4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774-5FB4-4AB0-8F3A-DAD512E0932C}"/>
              </a:ext>
            </a:extLst>
          </p:cNvPr>
          <p:cNvSpPr>
            <a:spLocks noGrp="1"/>
          </p:cNvSpPr>
          <p:nvPr>
            <p:ph type="title"/>
          </p:nvPr>
        </p:nvSpPr>
        <p:spPr>
          <a:xfrm>
            <a:off x="456905" y="284085"/>
            <a:ext cx="10657938" cy="772359"/>
          </a:xfrm>
        </p:spPr>
        <p:txBody>
          <a:bodyPr>
            <a:normAutofit fontScale="90000"/>
          </a:bodyPr>
          <a:lstStyle/>
          <a:p>
            <a:r>
              <a:rPr lang="en-US" dirty="0">
                <a:latin typeface="Arial" panose="020B0604020202020204" pitchFamily="34" charset="0"/>
                <a:cs typeface="Arial" panose="020B0604020202020204" pitchFamily="34" charset="0"/>
              </a:rPr>
              <a:t>The frontline: visualizing the occupations with high risk</a:t>
            </a:r>
            <a:endParaRPr lang="en-IN"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6F85CF7-9FD9-4404-8EAC-21AAE5F6BBFE}"/>
              </a:ext>
            </a:extLst>
          </p:cNvPr>
          <p:cNvSpPr txBox="1"/>
          <p:nvPr/>
        </p:nvSpPr>
        <p:spPr>
          <a:xfrm>
            <a:off x="665824" y="6573914"/>
            <a:ext cx="11352005"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Source: Visual Capitalist</a:t>
            </a:r>
            <a:endParaRPr lang="en-IN" sz="9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DC0DBC8-0C5B-4D4B-A296-7A48A083C4D4}"/>
              </a:ext>
            </a:extLst>
          </p:cNvPr>
          <p:cNvSpPr txBox="1"/>
          <p:nvPr/>
        </p:nvSpPr>
        <p:spPr>
          <a:xfrm>
            <a:off x="7641771" y="1454666"/>
            <a:ext cx="3191070"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This is computed based on 3 physical job attributes from US Dept of Labor</a:t>
            </a:r>
          </a:p>
          <a:p>
            <a:pPr marL="628650" lvl="1"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Physical Proximity (daily)</a:t>
            </a:r>
          </a:p>
          <a:p>
            <a:pPr marL="628650" lvl="1"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Exposure to disease &amp; infections (daily)</a:t>
            </a:r>
          </a:p>
          <a:p>
            <a:pPr marL="628650" lvl="1"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Contact with others (daily)</a:t>
            </a:r>
          </a:p>
          <a:p>
            <a:pPr marL="171450" indent="-171450">
              <a:buFont typeface="Arial" panose="020B0604020202020204" pitchFamily="34" charset="0"/>
              <a:buChar char="•"/>
            </a:pP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9A6A68E-7F61-46F5-A25B-A3273F68BABE}"/>
              </a:ext>
            </a:extLst>
          </p:cNvPr>
          <p:cNvPicPr>
            <a:picLocks noChangeAspect="1"/>
          </p:cNvPicPr>
          <p:nvPr/>
        </p:nvPicPr>
        <p:blipFill>
          <a:blip r:embed="rId3"/>
          <a:stretch>
            <a:fillRect/>
          </a:stretch>
        </p:blipFill>
        <p:spPr>
          <a:xfrm>
            <a:off x="1059299" y="1061083"/>
            <a:ext cx="6162594" cy="5433619"/>
          </a:xfrm>
          <a:prstGeom prst="rect">
            <a:avLst/>
          </a:prstGeom>
        </p:spPr>
      </p:pic>
      <p:pic>
        <p:nvPicPr>
          <p:cNvPr id="4" name="Picture 3">
            <a:extLst>
              <a:ext uri="{FF2B5EF4-FFF2-40B4-BE49-F238E27FC236}">
                <a16:creationId xmlns:a16="http://schemas.microsoft.com/office/drawing/2014/main" id="{7047C52C-4299-4DA2-9D57-A83B91513597}"/>
              </a:ext>
            </a:extLst>
          </p:cNvPr>
          <p:cNvPicPr>
            <a:picLocks noChangeAspect="1"/>
          </p:cNvPicPr>
          <p:nvPr/>
        </p:nvPicPr>
        <p:blipFill>
          <a:blip r:embed="rId4"/>
          <a:stretch>
            <a:fillRect/>
          </a:stretch>
        </p:blipFill>
        <p:spPr>
          <a:xfrm>
            <a:off x="7471673" y="3067669"/>
            <a:ext cx="4462180" cy="1464308"/>
          </a:xfrm>
          <a:prstGeom prst="rect">
            <a:avLst/>
          </a:prstGeom>
        </p:spPr>
      </p:pic>
    </p:spTree>
    <p:extLst>
      <p:ext uri="{BB962C8B-B14F-4D97-AF65-F5344CB8AC3E}">
        <p14:creationId xmlns:p14="http://schemas.microsoft.com/office/powerpoint/2010/main" val="217162452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{62034985-1518-4FC1-B10F-8061DC19CA1F}tf67061901_win32</Template>
  <TotalTime>766</TotalTime>
  <Words>883</Words>
  <Application>Microsoft Office PowerPoint</Application>
  <PresentationFormat>Widescreen</PresentationFormat>
  <Paragraphs>120</Paragraphs>
  <Slides>20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Franklin Gothic Book</vt:lpstr>
      <vt:lpstr>Franklin Gothic Demi</vt:lpstr>
      <vt:lpstr>Gill Sans MT</vt:lpstr>
      <vt:lpstr>Wingdings 2</vt:lpstr>
      <vt:lpstr>DividendVTI</vt:lpstr>
      <vt:lpstr>COVID19    a Perspective</vt:lpstr>
      <vt:lpstr>Content</vt:lpstr>
      <vt:lpstr>Content</vt:lpstr>
      <vt:lpstr>History of pandemics</vt:lpstr>
      <vt:lpstr>Definition and variants</vt:lpstr>
      <vt:lpstr>Content</vt:lpstr>
      <vt:lpstr>Number of Cases, deaths and Recovered</vt:lpstr>
      <vt:lpstr>Trends of daily cases, deaths</vt:lpstr>
      <vt:lpstr>The frontline: visualizing the occupations with high risk</vt:lpstr>
      <vt:lpstr>Content</vt:lpstr>
      <vt:lpstr>Key sources of information</vt:lpstr>
      <vt:lpstr>Content</vt:lpstr>
      <vt:lpstr>Why vaccination?</vt:lpstr>
      <vt:lpstr>What to expect when getting a vaccine ?</vt:lpstr>
      <vt:lpstr>Safety against infection and transmission after vaccination</vt:lpstr>
      <vt:lpstr>Vaccination information</vt:lpstr>
      <vt:lpstr>Vaccine doses administered</vt:lpstr>
      <vt:lpstr>Content</vt:lpstr>
      <vt:lpstr>Things to do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Perspective on COVID19</dc:title>
  <dc:creator>Kamal Mishra</dc:creator>
  <cp:lastModifiedBy>Kamal Mishra</cp:lastModifiedBy>
  <cp:revision>75</cp:revision>
  <dcterms:created xsi:type="dcterms:W3CDTF">2021-04-23T16:50:43Z</dcterms:created>
  <dcterms:modified xsi:type="dcterms:W3CDTF">2021-06-20T20:13:39Z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